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lvl1pPr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1pPr>
    <a:lvl2pPr indent="2286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2pPr>
    <a:lvl3pPr indent="4572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3pPr>
    <a:lvl4pPr indent="6858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4pPr>
    <a:lvl5pPr indent="9144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5pPr>
    <a:lvl6pPr indent="11430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6pPr>
    <a:lvl7pPr indent="13716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7pPr>
    <a:lvl8pPr indent="16002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8pPr>
    <a:lvl9pPr indent="1828800" algn="ctr" defTabSz="584200">
      <a:defRPr sz="3800"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 b="def" i="def"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1A8F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 b="def" i="def"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0331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 b="def" i="def"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 b="def" i="def"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Texto do Título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Um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Dois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Três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Quatro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Cinco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Texto do Título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Um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Dois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Três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Quatro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Cinco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Texto do Título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2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Texto do Título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Um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Dois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Três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Quatro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Cinco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-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Texto do Título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Texto do Título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Um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Dois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Três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Quatro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Cinco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Texto do Título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Um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Dois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Três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Quatro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Cinco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Um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Dois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Três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Quatro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Cinco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Aci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Texto do Título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Um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Dois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Três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Quatro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Nível de Corpo Cinco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1pPr>
      <a:lvl2pPr indent="2286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2pPr>
      <a:lvl3pPr indent="4572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3pPr>
      <a:lvl4pPr indent="6858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4pPr>
      <a:lvl5pPr indent="9144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5pPr>
      <a:lvl6pPr indent="11430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6pPr>
      <a:lvl7pPr indent="13716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7pPr>
      <a:lvl8pPr indent="16002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8pPr>
      <a:lvl9pPr indent="1828800" algn="ctr" defTabSz="584200">
        <a:defRPr b="1" sz="6400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9pPr>
    </p:titleStyle>
    <p:bodyStyle>
      <a:lvl1pPr marL="4064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tom-clancy-graphics.jpg"/>
          <p:cNvPicPr/>
          <p:nvPr/>
        </p:nvPicPr>
        <p:blipFill>
          <a:blip r:embed="rId2">
            <a:extLst/>
          </a:blip>
          <a:srcRect l="0" t="1102" r="0" b="1102"/>
          <a:stretch>
            <a:fillRect/>
          </a:stretch>
        </p:blipFill>
        <p:spPr>
          <a:xfrm>
            <a:off x="1104900" y="758938"/>
            <a:ext cx="10795000" cy="59436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33" name="Shape 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0415">
              <a:defRPr sz="3072">
                <a:effectLst>
                  <a:outerShdw sx="100000" sy="100000" kx="0" ky="0" algn="b" rotWithShape="0" blurRad="24384" dist="12192" dir="5400000">
                    <a:srgbClr val="000000"/>
                  </a:outerShdw>
                </a:effectLst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3072">
                <a:solidFill>
                  <a:srgbClr val="FFFFFF"/>
                </a:solidFill>
                <a:effectLst>
                  <a:outerShdw sx="100000" sy="100000" kx="0" ky="0" algn="b" rotWithShape="0" blurRad="24384" dist="12192" dir="5400000">
                    <a:srgbClr val="000000"/>
                  </a:outerShdw>
                </a:effectLst>
              </a:rPr>
              <a:t>Desenvolvimento de um motor gráfico para criação de jogos em java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Aluno: Paulo Maria Neto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Orientadora: Prof Daniele Colturato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rendering 2.jpg"/>
          <p:cNvPicPr/>
          <p:nvPr/>
        </p:nvPicPr>
        <p:blipFill>
          <a:blip r:embed="rId2">
            <a:extLst/>
          </a:blip>
          <a:srcRect l="29060" t="0" r="23610" b="0"/>
          <a:stretch>
            <a:fillRect/>
          </a:stretch>
        </p:blipFill>
        <p:spPr>
          <a:xfrm>
            <a:off x="6654800" y="2374900"/>
            <a:ext cx="5588001" cy="680720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Motor de Renderização</a:t>
            </a:r>
          </a:p>
        </p:txBody>
      </p:sp>
      <p:sp>
        <p:nvSpPr>
          <p:cNvPr id="64" name="Shape 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Geralmente construido com suporte a OpenGL e Direct3D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406400" indent="-406400">
              <a:spcBef>
                <a:spcPts val="42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Gera imagens em tempo real a partir dos recursos carregados pelo gerenciador de recursos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406400" indent="-406400">
              <a:spcBef>
                <a:spcPts val="42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Controlado pelo Grafo de Cena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406400" indent="-406400">
              <a:spcBef>
                <a:spcPts val="42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Interage diretamente com a GPU através de shaders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der.png"/>
          <p:cNvPicPr/>
          <p:nvPr/>
        </p:nvPicPr>
        <p:blipFill>
          <a:blip r:embed="rId2">
            <a:extLst/>
          </a:blip>
          <a:srcRect l="0" t="293" r="0" b="0"/>
          <a:stretch>
            <a:fillRect/>
          </a:stretch>
        </p:blipFill>
        <p:spPr>
          <a:xfrm>
            <a:off x="6654800" y="2374900"/>
            <a:ext cx="5588000" cy="353252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Oque são Shaders?</a:t>
            </a:r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36042" indent="-336042" defTabSz="572516">
              <a:spcBef>
                <a:spcPts val="31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744">
                <a:solidFill>
                  <a:srgbClr val="EBEBEB"/>
                </a:solidFill>
                <a:effectLst>
                  <a:outerShdw sx="100000" sy="100000" kx="0" ky="0" algn="b" rotWithShape="0" blurRad="49784" dist="24892" dir="5400000">
                    <a:srgbClr val="000000"/>
                  </a:outerShdw>
                </a:effectLst>
              </a:rPr>
              <a:t>Programas que são executados diretamente na GPU</a:t>
            </a:r>
            <a:endParaRPr sz="2744">
              <a:solidFill>
                <a:srgbClr val="EBEBEB"/>
              </a:solidFill>
              <a:effectLst>
                <a:outerShdw sx="100000" sy="100000" kx="0" ky="0" algn="b" rotWithShape="0" blurRad="49784" dist="24892" dir="5400000">
                  <a:srgbClr val="000000"/>
                </a:outerShdw>
              </a:effectLst>
            </a:endParaRPr>
          </a:p>
          <a:p>
            <a:pPr lvl="0" marL="336042" indent="-336042" defTabSz="572516">
              <a:spcBef>
                <a:spcPts val="31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744">
                <a:solidFill>
                  <a:srgbClr val="EBEBEB"/>
                </a:solidFill>
                <a:effectLst>
                  <a:outerShdw sx="100000" sy="100000" kx="0" ky="0" algn="b" rotWithShape="0" blurRad="49784" dist="24892" dir="5400000">
                    <a:srgbClr val="000000"/>
                  </a:outerShdw>
                </a:effectLst>
              </a:rPr>
              <a:t>Calculam efeitos especiais</a:t>
            </a:r>
            <a:endParaRPr sz="2744">
              <a:solidFill>
                <a:srgbClr val="EBEBEB"/>
              </a:solidFill>
              <a:effectLst>
                <a:outerShdw sx="100000" sy="100000" kx="0" ky="0" algn="b" rotWithShape="0" blurRad="49784" dist="24892" dir="5400000">
                  <a:srgbClr val="000000"/>
                </a:outerShdw>
              </a:effectLst>
            </a:endParaRPr>
          </a:p>
          <a:p>
            <a:pPr lvl="1" marL="672084" indent="-336042" defTabSz="572516">
              <a:spcBef>
                <a:spcPts val="31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744">
                <a:solidFill>
                  <a:srgbClr val="EBEBEB"/>
                </a:solidFill>
                <a:effectLst>
                  <a:outerShdw sx="100000" sy="100000" kx="0" ky="0" algn="b" rotWithShape="0" blurRad="49784" dist="24892" dir="5400000">
                    <a:srgbClr val="000000"/>
                  </a:outerShdw>
                </a:effectLst>
              </a:rPr>
              <a:t>Sombras</a:t>
            </a:r>
            <a:endParaRPr sz="2744">
              <a:solidFill>
                <a:srgbClr val="EBEBEB"/>
              </a:solidFill>
              <a:effectLst>
                <a:outerShdw sx="100000" sy="100000" kx="0" ky="0" algn="b" rotWithShape="0" blurRad="49784" dist="24892" dir="5400000">
                  <a:srgbClr val="000000"/>
                </a:outerShdw>
              </a:effectLst>
            </a:endParaRPr>
          </a:p>
          <a:p>
            <a:pPr lvl="1" marL="672084" indent="-336042" defTabSz="572516">
              <a:spcBef>
                <a:spcPts val="31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744">
                <a:solidFill>
                  <a:srgbClr val="EBEBEB"/>
                </a:solidFill>
                <a:effectLst>
                  <a:outerShdw sx="100000" sy="100000" kx="0" ky="0" algn="b" rotWithShape="0" blurRad="49784" dist="24892" dir="5400000">
                    <a:srgbClr val="000000"/>
                  </a:outerShdw>
                </a:effectLst>
              </a:rPr>
              <a:t>Normais</a:t>
            </a:r>
            <a:endParaRPr sz="2744">
              <a:solidFill>
                <a:srgbClr val="EBEBEB"/>
              </a:solidFill>
              <a:effectLst>
                <a:outerShdw sx="100000" sy="100000" kx="0" ky="0" algn="b" rotWithShape="0" blurRad="49784" dist="24892" dir="5400000">
                  <a:srgbClr val="000000"/>
                </a:outerShdw>
              </a:effectLst>
            </a:endParaRPr>
          </a:p>
          <a:p>
            <a:pPr lvl="1" marL="672084" indent="-336042" defTabSz="572516">
              <a:spcBef>
                <a:spcPts val="31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744">
                <a:solidFill>
                  <a:srgbClr val="EBEBEB"/>
                </a:solidFill>
                <a:effectLst>
                  <a:outerShdw sx="100000" sy="100000" kx="0" ky="0" algn="b" rotWithShape="0" blurRad="49784" dist="24892" dir="5400000">
                    <a:srgbClr val="000000"/>
                  </a:outerShdw>
                </a:effectLst>
              </a:rPr>
              <a:t>Reflexão</a:t>
            </a:r>
            <a:endParaRPr sz="2744">
              <a:solidFill>
                <a:srgbClr val="EBEBEB"/>
              </a:solidFill>
              <a:effectLst>
                <a:outerShdw sx="100000" sy="100000" kx="0" ky="0" algn="b" rotWithShape="0" blurRad="49784" dist="24892" dir="5400000">
                  <a:srgbClr val="000000"/>
                </a:outerShdw>
              </a:effectLst>
            </a:endParaRPr>
          </a:p>
          <a:p>
            <a:pPr lvl="1" marL="672084" indent="-336042" defTabSz="572516">
              <a:spcBef>
                <a:spcPts val="31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744">
                <a:solidFill>
                  <a:srgbClr val="EBEBEB"/>
                </a:solidFill>
                <a:effectLst>
                  <a:outerShdw sx="100000" sy="100000" kx="0" ky="0" algn="b" rotWithShape="0" blurRad="49784" dist="24892" dir="5400000">
                    <a:srgbClr val="000000"/>
                  </a:outerShdw>
                </a:effectLst>
              </a:rPr>
              <a:t>etc.</a:t>
            </a:r>
            <a:endParaRPr sz="2744">
              <a:solidFill>
                <a:srgbClr val="EBEBEB"/>
              </a:solidFill>
              <a:effectLst>
                <a:outerShdw sx="100000" sy="100000" kx="0" ky="0" algn="b" rotWithShape="0" blurRad="49784" dist="24892" dir="5400000">
                  <a:srgbClr val="000000"/>
                </a:outerShdw>
              </a:effectLst>
            </a:endParaRPr>
          </a:p>
          <a:p>
            <a:pPr lvl="0" marL="336042" indent="-336042" defTabSz="572516">
              <a:spcBef>
                <a:spcPts val="31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744">
                <a:solidFill>
                  <a:srgbClr val="EBEBEB"/>
                </a:solidFill>
                <a:effectLst>
                  <a:outerShdw sx="100000" sy="100000" kx="0" ky="0" algn="b" rotWithShape="0" blurRad="49784" dist="24892" dir="5400000">
                    <a:srgbClr val="000000"/>
                  </a:outerShdw>
                </a:effectLst>
              </a:rPr>
              <a:t>Aplicados pelo motor de renderização nos objetos</a:t>
            </a:r>
          </a:p>
        </p:txBody>
      </p:sp>
      <p:pic>
        <p:nvPicPr>
          <p:cNvPr id="69" name="shader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7764" y="6099690"/>
            <a:ext cx="5562072" cy="3059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driver_graphics_pipeline.jp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654800" y="3085793"/>
            <a:ext cx="5588000" cy="5385414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Como os Shaders funcionam?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Vertex Shader: Realiza transformações geométricas nos vértices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Geometry Shader: Manipula a geometria gerada pelo Vertex Shader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Opcional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Fragment Shader: Manipula a coloração dos pixels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hysics.jpg"/>
          <p:cNvPicPr/>
          <p:nvPr/>
        </p:nvPicPr>
        <p:blipFill>
          <a:blip r:embed="rId2">
            <a:extLst/>
          </a:blip>
          <a:srcRect l="8219" t="0" r="19970" b="0"/>
          <a:stretch>
            <a:fillRect/>
          </a:stretch>
        </p:blipFill>
        <p:spPr>
          <a:xfrm>
            <a:off x="6654799" y="3599658"/>
            <a:ext cx="5588001" cy="435768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Motor de Física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57175" indent="-257175" defTabSz="438150">
              <a:spcBef>
                <a:spcPts val="24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EBEBEB"/>
                </a:solidFill>
                <a:effectLst>
                  <a:outerShdw sx="100000" sy="100000" kx="0" ky="0" algn="b" rotWithShape="0" blurRad="38100" dist="19050" dir="5400000">
                    <a:srgbClr val="000000"/>
                  </a:outerShdw>
                </a:effectLst>
              </a:rPr>
              <a:t>Responsável por prover comportamento "realista" aos objetos do jogo</a:t>
            </a:r>
            <a:endParaRPr sz="2100">
              <a:solidFill>
                <a:srgbClr val="EBEBEB"/>
              </a:solidFill>
              <a:effectLst>
                <a:outerShdw sx="100000" sy="100000" kx="0" ky="0" algn="b" rotWithShape="0" blurRad="38100" dist="19050" dir="5400000">
                  <a:srgbClr val="000000"/>
                </a:outerShdw>
              </a:effectLst>
            </a:endParaRPr>
          </a:p>
          <a:p>
            <a:pPr lvl="0" marL="257175" indent="-257175" defTabSz="438150">
              <a:spcBef>
                <a:spcPts val="24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EBEBEB"/>
                </a:solidFill>
                <a:effectLst>
                  <a:outerShdw sx="100000" sy="100000" kx="0" ky="0" algn="b" rotWithShape="0" blurRad="38100" dist="19050" dir="5400000">
                    <a:srgbClr val="000000"/>
                  </a:outerShdw>
                </a:effectLst>
              </a:rPr>
              <a:t>Simulação de corpos rígidos e fluídos</a:t>
            </a:r>
            <a:endParaRPr sz="2100">
              <a:solidFill>
                <a:srgbClr val="EBEBEB"/>
              </a:solidFill>
              <a:effectLst>
                <a:outerShdw sx="100000" sy="100000" kx="0" ky="0" algn="b" rotWithShape="0" blurRad="38100" dist="19050" dir="5400000">
                  <a:srgbClr val="000000"/>
                </a:outerShdw>
              </a:effectLst>
            </a:endParaRPr>
          </a:p>
          <a:p>
            <a:pPr lvl="0" marL="304800" indent="-304800" defTabSz="438150">
              <a:spcBef>
                <a:spcPts val="31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EBEBEB"/>
                </a:solidFill>
                <a:effectLst>
                  <a:outerShdw sx="100000" sy="100000" kx="0" ky="0" algn="b" rotWithShape="0" blurRad="38100" dist="19050" dir="5400000">
                    <a:srgbClr val="000000"/>
                  </a:outerShdw>
                </a:effectLst>
              </a:rPr>
              <a:t>Detecção de colisões entre sólidos</a:t>
            </a:r>
            <a:endParaRPr sz="2100">
              <a:solidFill>
                <a:srgbClr val="EBEBEB"/>
              </a:solidFill>
              <a:effectLst>
                <a:outerShdw sx="100000" sy="100000" kx="0" ky="0" algn="b" rotWithShape="0" blurRad="38100" dist="19050" dir="5400000">
                  <a:srgbClr val="000000"/>
                </a:outerShdw>
              </a:effectLst>
            </a:endParaRPr>
          </a:p>
          <a:p>
            <a:pPr lvl="1" marL="609600" indent="-304800" defTabSz="438150">
              <a:spcBef>
                <a:spcPts val="31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EBEBEB"/>
                </a:solidFill>
                <a:effectLst>
                  <a:outerShdw sx="100000" sy="100000" kx="0" ky="0" algn="b" rotWithShape="0" blurRad="38100" dist="19050" dir="5400000">
                    <a:srgbClr val="000000"/>
                  </a:outerShdw>
                </a:effectLst>
              </a:rPr>
              <a:t>Esferas</a:t>
            </a:r>
            <a:endParaRPr sz="2100">
              <a:solidFill>
                <a:srgbClr val="EBEBEB"/>
              </a:solidFill>
              <a:effectLst>
                <a:outerShdw sx="100000" sy="100000" kx="0" ky="0" algn="b" rotWithShape="0" blurRad="38100" dist="19050" dir="5400000">
                  <a:srgbClr val="000000"/>
                </a:outerShdw>
              </a:effectLst>
            </a:endParaRPr>
          </a:p>
          <a:p>
            <a:pPr lvl="1" marL="609600" indent="-304800" defTabSz="438150">
              <a:spcBef>
                <a:spcPts val="31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EBEBEB"/>
                </a:solidFill>
                <a:effectLst>
                  <a:outerShdw sx="100000" sy="100000" kx="0" ky="0" algn="b" rotWithShape="0" blurRad="38100" dist="19050" dir="5400000">
                    <a:srgbClr val="000000"/>
                  </a:outerShdw>
                </a:effectLst>
              </a:rPr>
              <a:t>Planos</a:t>
            </a:r>
            <a:endParaRPr sz="2100">
              <a:solidFill>
                <a:srgbClr val="EBEBEB"/>
              </a:solidFill>
              <a:effectLst>
                <a:outerShdw sx="100000" sy="100000" kx="0" ky="0" algn="b" rotWithShape="0" blurRad="38100" dist="19050" dir="5400000">
                  <a:srgbClr val="000000"/>
                </a:outerShdw>
              </a:effectLst>
            </a:endParaRPr>
          </a:p>
          <a:p>
            <a:pPr lvl="1" marL="609600" indent="-304800" defTabSz="438150">
              <a:spcBef>
                <a:spcPts val="31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EBEBEB"/>
                </a:solidFill>
                <a:effectLst>
                  <a:outerShdw sx="100000" sy="100000" kx="0" ky="0" algn="b" rotWithShape="0" blurRad="38100" dist="19050" dir="5400000">
                    <a:srgbClr val="000000"/>
                  </a:outerShdw>
                </a:effectLst>
              </a:rPr>
              <a:t>Tubos</a:t>
            </a:r>
            <a:endParaRPr sz="2100">
              <a:solidFill>
                <a:srgbClr val="EBEBEB"/>
              </a:solidFill>
              <a:effectLst>
                <a:outerShdw sx="100000" sy="100000" kx="0" ky="0" algn="b" rotWithShape="0" blurRad="38100" dist="19050" dir="5400000">
                  <a:srgbClr val="000000"/>
                </a:outerShdw>
              </a:effectLst>
            </a:endParaRPr>
          </a:p>
          <a:p>
            <a:pPr lvl="1" marL="609600" indent="-304800" defTabSz="438150">
              <a:spcBef>
                <a:spcPts val="31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EBEBEB"/>
                </a:solidFill>
                <a:effectLst>
                  <a:outerShdw sx="100000" sy="100000" kx="0" ky="0" algn="b" rotWithShape="0" blurRad="38100" dist="19050" dir="5400000">
                    <a:srgbClr val="000000"/>
                  </a:outerShdw>
                </a:effectLst>
              </a:rPr>
              <a:t>Polígonos</a:t>
            </a:r>
            <a:endParaRPr sz="2100">
              <a:solidFill>
                <a:srgbClr val="EBEBEB"/>
              </a:solidFill>
              <a:effectLst>
                <a:outerShdw sx="100000" sy="100000" kx="0" ky="0" algn="b" rotWithShape="0" blurRad="38100" dist="19050" dir="5400000">
                  <a:srgbClr val="000000"/>
                </a:outerShdw>
              </a:effectLst>
            </a:endParaRPr>
          </a:p>
          <a:p>
            <a:pPr lvl="0" marL="304800" indent="-304800" defTabSz="438150">
              <a:spcBef>
                <a:spcPts val="31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EBEBEB"/>
                </a:solidFill>
                <a:effectLst>
                  <a:outerShdw sx="100000" sy="100000" kx="0" ky="0" algn="b" rotWithShape="0" blurRad="38100" dist="19050" dir="5400000">
                    <a:srgbClr val="000000"/>
                  </a:outerShdw>
                </a:effectLst>
              </a:rPr>
              <a:t>Resposta de colisões</a:t>
            </a:r>
            <a:endParaRPr sz="2100">
              <a:solidFill>
                <a:srgbClr val="EBEBEB"/>
              </a:solidFill>
              <a:effectLst>
                <a:outerShdw sx="100000" sy="100000" kx="0" ky="0" algn="b" rotWithShape="0" blurRad="38100" dist="19050" dir="5400000">
                  <a:srgbClr val="000000"/>
                </a:outerShdw>
              </a:effectLst>
            </a:endParaRPr>
          </a:p>
          <a:p>
            <a:pPr lvl="1" marL="609600" indent="-304800" defTabSz="438150">
              <a:spcBef>
                <a:spcPts val="31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EBEBEB"/>
                </a:solidFill>
                <a:effectLst>
                  <a:outerShdw sx="100000" sy="100000" kx="0" ky="0" algn="b" rotWithShape="0" blurRad="38100" dist="19050" dir="5400000">
                    <a:srgbClr val="000000"/>
                  </a:outerShdw>
                </a:effectLst>
              </a:rPr>
              <a:t>Eventos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Blueprint.jpg"/>
          <p:cNvPicPr/>
          <p:nvPr/>
        </p:nvPicPr>
        <p:blipFill>
          <a:blip r:embed="rId2">
            <a:extLst/>
          </a:blip>
          <a:srcRect l="3656" t="0" r="46689" b="0"/>
          <a:stretch>
            <a:fillRect/>
          </a:stretch>
        </p:blipFill>
        <p:spPr>
          <a:xfrm>
            <a:off x="6654800" y="2613300"/>
            <a:ext cx="5588000" cy="63304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Motor de Lógica</a:t>
            </a:r>
          </a:p>
        </p:txBody>
      </p:sp>
      <p:sp>
        <p:nvSpPr>
          <p:cNvPr id="81" name="Shape 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Responsável pelas ações dos objetos durante o jogo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Implementada em uma linguagem interpretada (Python, LUA, etc.)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Não deve alterar o código da engine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406400" indent="-406400">
              <a:spcBef>
                <a:spcPts val="42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Específica para cada jogo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audio.jpg"/>
          <p:cNvPicPr/>
          <p:nvPr/>
        </p:nvPicPr>
        <p:blipFill>
          <a:blip r:embed="rId2">
            <a:extLst/>
          </a:blip>
          <a:srcRect l="26912" t="0" r="26912" b="0"/>
          <a:stretch>
            <a:fillRect/>
          </a:stretch>
        </p:blipFill>
        <p:spPr>
          <a:xfrm>
            <a:off x="6654800" y="2374900"/>
            <a:ext cx="5588000" cy="68072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84" name="Shape 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Motor de Audio</a:t>
            </a: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Geralmente executado durante um evento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Geralmente desenvolvida utilizando um biblioteca externa (OpenAL, DirectSound, etc.)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Reprodução de efeitos sonoros e musicas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406400" indent="-406400">
              <a:spcBef>
                <a:spcPts val="42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Reprodução de áudio em 3D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Componentes Comuns</a:t>
            </a:r>
          </a:p>
        </p:txBody>
      </p:sp>
      <p:sp>
        <p:nvSpPr>
          <p:cNvPr id="88" name="Shape 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Motor de comunicação em rede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Editor de leveis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Editor de missões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Sistema de diálogos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Sistema de Ranking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Etc.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O que é Pulsar Game Engine?</a:t>
            </a:r>
          </a:p>
        </p:txBody>
      </p:sp>
      <p:sp>
        <p:nvSpPr>
          <p:cNvPr id="91" name="Shape 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Ferramenta para desenvolvimento de jogos em 2D com editor visual de cenas e objetos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Desenvolvida em Java utilizando LWJGL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Utiliza JavaScript como linguagem de programação para lógica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Suporte para as plataformas Windows, Linux e MacOSX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ameloop.png"/>
          <p:cNvPicPr/>
          <p:nvPr/>
        </p:nvPicPr>
        <p:blipFill>
          <a:blip r:embed="rId2">
            <a:extLst/>
          </a:blip>
          <a:srcRect l="0" t="3080" r="0" b="3080"/>
          <a:stretch>
            <a:fillRect/>
          </a:stretch>
        </p:blipFill>
        <p:spPr>
          <a:xfrm>
            <a:off x="6654800" y="2374900"/>
            <a:ext cx="5588000" cy="68072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6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Pulsar Game Engine - Fluxo de Execução</a:t>
            </a:r>
          </a:p>
        </p:txBody>
      </p:sp>
      <p:sp>
        <p:nvSpPr>
          <p:cNvPr id="95" name="Shape 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Game Loop estático e single threaded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Double buffered rendering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Suporte a lógica pós renderização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render.png"/>
          <p:cNvPicPr/>
          <p:nvPr/>
        </p:nvPicPr>
        <p:blipFill>
          <a:blip r:embed="rId2">
            <a:extLst/>
          </a:blip>
          <a:srcRect l="0" t="1224" r="0" b="1224"/>
          <a:stretch>
            <a:fillRect/>
          </a:stretch>
        </p:blipFill>
        <p:spPr>
          <a:xfrm>
            <a:off x="7020443" y="2374900"/>
            <a:ext cx="4856714" cy="68072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98" name="Shape 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46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Pulsar Game Engine - Renderização</a:t>
            </a:r>
          </a:p>
        </p:txBody>
      </p:sp>
      <p:sp>
        <p:nvSpPr>
          <p:cNvPr id="99" name="Shape 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Renderização utilizando Multi-pass Foward Rendering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Suporte a renderização em lotes (Batch Rendering)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Suporte a efeitos pós renderização (Post Process Effects)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Resumo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65759" indent="-365759" defTabSz="525779">
              <a:spcBef>
                <a:spcPts val="37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3059">
                <a:solidFill>
                  <a:srgbClr val="EBEBEB"/>
                </a:solidFill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rPr>
              <a:t>O que é uma Game Engine</a:t>
            </a:r>
            <a:endParaRPr sz="3059">
              <a:solidFill>
                <a:srgbClr val="EBEBEB"/>
              </a:solidFill>
              <a:effectLst>
                <a:outerShdw sx="100000" sy="100000" kx="0" ky="0" algn="b" rotWithShape="0" blurRad="45720" dist="22860" dir="5400000">
                  <a:srgbClr val="000000"/>
                </a:outerShdw>
              </a:effectLst>
            </a:endParaRPr>
          </a:p>
          <a:p>
            <a:pPr lvl="0" marL="365759" indent="-365759" defTabSz="525779">
              <a:spcBef>
                <a:spcPts val="37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3059">
                <a:solidFill>
                  <a:srgbClr val="EBEBEB"/>
                </a:solidFill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rPr>
              <a:t>Arquitetura de uma Game Engine</a:t>
            </a:r>
            <a:endParaRPr sz="3059">
              <a:solidFill>
                <a:srgbClr val="EBEBEB"/>
              </a:solidFill>
              <a:effectLst>
                <a:outerShdw sx="100000" sy="100000" kx="0" ky="0" algn="b" rotWithShape="0" blurRad="45720" dist="22860" dir="5400000">
                  <a:srgbClr val="000000"/>
                </a:outerShdw>
              </a:effectLst>
            </a:endParaRPr>
          </a:p>
          <a:p>
            <a:pPr lvl="0" marL="365759" indent="-365759" defTabSz="525779">
              <a:spcBef>
                <a:spcPts val="37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3059">
                <a:solidFill>
                  <a:srgbClr val="EBEBEB"/>
                </a:solidFill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rPr>
              <a:t>Componentes essenciais</a:t>
            </a:r>
            <a:endParaRPr sz="3059">
              <a:solidFill>
                <a:srgbClr val="EBEBEB"/>
              </a:solidFill>
              <a:effectLst>
                <a:outerShdw sx="100000" sy="100000" kx="0" ky="0" algn="b" rotWithShape="0" blurRad="45720" dist="22860" dir="5400000">
                  <a:srgbClr val="000000"/>
                </a:outerShdw>
              </a:effectLst>
            </a:endParaRPr>
          </a:p>
          <a:p>
            <a:pPr lvl="0" marL="365759" indent="-365759" defTabSz="525779">
              <a:spcBef>
                <a:spcPts val="37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3059">
                <a:solidFill>
                  <a:srgbClr val="EBEBEB"/>
                </a:solidFill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rPr>
              <a:t>Componentes comuns</a:t>
            </a:r>
            <a:endParaRPr sz="3059">
              <a:solidFill>
                <a:srgbClr val="EBEBEB"/>
              </a:solidFill>
              <a:effectLst>
                <a:outerShdw sx="100000" sy="100000" kx="0" ky="0" algn="b" rotWithShape="0" blurRad="45720" dist="22860" dir="5400000">
                  <a:srgbClr val="000000"/>
                </a:outerShdw>
              </a:effectLst>
            </a:endParaRPr>
          </a:p>
          <a:p>
            <a:pPr lvl="0" marL="365759" indent="-365759" defTabSz="525779">
              <a:spcBef>
                <a:spcPts val="37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3059">
                <a:solidFill>
                  <a:srgbClr val="EBEBEB"/>
                </a:solidFill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rPr>
              <a:t>Pulsar Game Engine</a:t>
            </a:r>
            <a:endParaRPr sz="3059">
              <a:solidFill>
                <a:srgbClr val="EBEBEB"/>
              </a:solidFill>
              <a:effectLst>
                <a:outerShdw sx="100000" sy="100000" kx="0" ky="0" algn="b" rotWithShape="0" blurRad="45720" dist="22860" dir="5400000">
                  <a:srgbClr val="000000"/>
                </a:outerShdw>
              </a:effectLst>
            </a:endParaRPr>
          </a:p>
          <a:p>
            <a:pPr lvl="1" marL="731519" indent="-365759" defTabSz="525779">
              <a:spcBef>
                <a:spcPts val="37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3059">
                <a:solidFill>
                  <a:srgbClr val="EBEBEB"/>
                </a:solidFill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rPr>
              <a:t>Fluxo de Execução</a:t>
            </a:r>
            <a:endParaRPr sz="3059">
              <a:solidFill>
                <a:srgbClr val="EBEBEB"/>
              </a:solidFill>
              <a:effectLst>
                <a:outerShdw sx="100000" sy="100000" kx="0" ky="0" algn="b" rotWithShape="0" blurRad="45720" dist="22860" dir="5400000">
                  <a:srgbClr val="000000"/>
                </a:outerShdw>
              </a:effectLst>
            </a:endParaRPr>
          </a:p>
          <a:p>
            <a:pPr lvl="1" marL="731519" indent="-365759" defTabSz="525779">
              <a:spcBef>
                <a:spcPts val="37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3059">
                <a:solidFill>
                  <a:srgbClr val="EBEBEB"/>
                </a:solidFill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rPr>
              <a:t>Renderização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Referências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96672" indent="-296672" defTabSz="426466">
              <a:spcBef>
                <a:spcPts val="30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482">
                <a:solidFill>
                  <a:srgbClr val="EBEBEB"/>
                </a:solidFill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rPr>
              <a:t>BRITO, A. Blender 3D: jogos e animações interativas. São Paulo: Novatec, 2011.</a:t>
            </a:r>
            <a:endParaRPr sz="2482">
              <a:solidFill>
                <a:srgbClr val="EBEBEB"/>
              </a:solidFill>
              <a:effectLst>
                <a:outerShdw sx="100000" sy="100000" kx="0" ky="0" algn="b" rotWithShape="0" blurRad="37084" dist="18542" dir="5400000">
                  <a:srgbClr val="000000"/>
                </a:outerShdw>
              </a:effectLst>
            </a:endParaRPr>
          </a:p>
          <a:p>
            <a:pPr lvl="0" marL="296672" indent="-296672" defTabSz="426466">
              <a:spcBef>
                <a:spcPts val="30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482">
                <a:solidFill>
                  <a:srgbClr val="EBEBEB"/>
                </a:solidFill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rPr>
              <a:t>EBERLY, D. H. 3D game engine design: a practical approach to real-time computer graphics. São Francisco: Morgan Kaufmann, 2001.</a:t>
            </a:r>
            <a:endParaRPr sz="2482">
              <a:solidFill>
                <a:srgbClr val="EBEBEB"/>
              </a:solidFill>
              <a:effectLst>
                <a:outerShdw sx="100000" sy="100000" kx="0" ky="0" algn="b" rotWithShape="0" blurRad="37084" dist="18542" dir="5400000">
                  <a:srgbClr val="000000"/>
                </a:outerShdw>
              </a:effectLst>
            </a:endParaRPr>
          </a:p>
          <a:p>
            <a:pPr lvl="0" marL="296672" indent="-296672" defTabSz="426466">
              <a:spcBef>
                <a:spcPts val="30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482">
                <a:solidFill>
                  <a:srgbClr val="EBEBEB"/>
                </a:solidFill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rPr>
              <a:t>GREGORY, J. Game engine architecture. Wellesley, Massachusetts: A. K. Peters, Ltd, 2011.</a:t>
            </a:r>
            <a:endParaRPr sz="2482">
              <a:solidFill>
                <a:srgbClr val="EBEBEB"/>
              </a:solidFill>
              <a:effectLst>
                <a:outerShdw sx="100000" sy="100000" kx="0" ky="0" algn="b" rotWithShape="0" blurRad="37084" dist="18542" dir="5400000">
                  <a:srgbClr val="000000"/>
                </a:outerShdw>
              </a:effectLst>
            </a:endParaRPr>
          </a:p>
          <a:p>
            <a:pPr lvl="0" marL="296672" indent="-296672" defTabSz="426466">
              <a:spcBef>
                <a:spcPts val="30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482">
                <a:solidFill>
                  <a:srgbClr val="EBEBEB"/>
                </a:solidFill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rPr>
              <a:t>HIEBERT, G. OpenAL Programmer’s Guide. [S.l.: s.n.], 2007.</a:t>
            </a:r>
            <a:endParaRPr sz="2482">
              <a:solidFill>
                <a:srgbClr val="EBEBEB"/>
              </a:solidFill>
              <a:effectLst>
                <a:outerShdw sx="100000" sy="100000" kx="0" ky="0" algn="b" rotWithShape="0" blurRad="37084" dist="18542" dir="5400000">
                  <a:srgbClr val="000000"/>
                </a:outerShdw>
              </a:effectLst>
            </a:endParaRPr>
          </a:p>
          <a:p>
            <a:pPr lvl="0" marL="296672" indent="-296672" defTabSz="426466">
              <a:spcBef>
                <a:spcPts val="30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482">
                <a:solidFill>
                  <a:srgbClr val="EBEBEB"/>
                </a:solidFill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rPr>
              <a:t>SELLERS, G. OpenGL SuperBible 5th Edition: Comprehensive Tutorial and Reference. New Jersey: Addison-Wesley, 2011.</a:t>
            </a:r>
            <a:endParaRPr sz="2482">
              <a:solidFill>
                <a:srgbClr val="EBEBEB"/>
              </a:solidFill>
              <a:effectLst>
                <a:outerShdw sx="100000" sy="100000" kx="0" ky="0" algn="b" rotWithShape="0" blurRad="37084" dist="18542" dir="5400000">
                  <a:srgbClr val="000000"/>
                </a:outerShdw>
              </a:effectLst>
            </a:endParaRPr>
          </a:p>
          <a:p>
            <a:pPr lvl="0" marL="296672" indent="-296672" defTabSz="426466">
              <a:spcBef>
                <a:spcPts val="30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482">
                <a:solidFill>
                  <a:srgbClr val="EBEBEB"/>
                </a:solidFill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rPr>
              <a:t>SHREINER, D. S. OpenGL Programming Guide 8th Edition: The Official Guide to Learning OpenGL. New Jersey: Addison-Wesley, 2013.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O que é uma Game Engine?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Conjunto de ferramentas que auxiliam de desenvolvimento de jogos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Códigos reutilizáveis em vários jogos diferentes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Geralmente oferece suporte multi-plataforma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Torna o desenvolvimento muito mais rápido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56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Arquitetura de uma Game Engine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Dividida em camadas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Cada camada depende apenas do nível inferior</a:t>
            </a:r>
            <a:endParaRPr sz="34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Novas camadas podem ser adicionadas ou removidas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arc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7408" y="-1"/>
            <a:ext cx="8189984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Componentes Essenciais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65759" indent="-365759" defTabSz="525779">
              <a:spcBef>
                <a:spcPts val="37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3059">
                <a:solidFill>
                  <a:srgbClr val="EBEBEB"/>
                </a:solidFill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rPr>
              <a:t>Núcleo do Sistema</a:t>
            </a:r>
            <a:endParaRPr sz="3059">
              <a:solidFill>
                <a:srgbClr val="EBEBEB"/>
              </a:solidFill>
              <a:effectLst>
                <a:outerShdw sx="100000" sy="100000" kx="0" ky="0" algn="b" rotWithShape="0" blurRad="45720" dist="22860" dir="5400000">
                  <a:srgbClr val="000000"/>
                </a:outerShdw>
              </a:effectLst>
            </a:endParaRPr>
          </a:p>
          <a:p>
            <a:pPr lvl="0" marL="365759" indent="-365759" defTabSz="525779">
              <a:spcBef>
                <a:spcPts val="37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3059">
                <a:solidFill>
                  <a:srgbClr val="EBEBEB"/>
                </a:solidFill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rPr>
              <a:t>Gerenciador de Recursos</a:t>
            </a:r>
            <a:endParaRPr sz="3059">
              <a:solidFill>
                <a:srgbClr val="EBEBEB"/>
              </a:solidFill>
              <a:effectLst>
                <a:outerShdw sx="100000" sy="100000" kx="0" ky="0" algn="b" rotWithShape="0" blurRad="45720" dist="22860" dir="5400000">
                  <a:srgbClr val="000000"/>
                </a:outerShdw>
              </a:effectLst>
            </a:endParaRPr>
          </a:p>
          <a:p>
            <a:pPr lvl="0" marL="365759" indent="-365759" defTabSz="525779">
              <a:spcBef>
                <a:spcPts val="37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3059">
                <a:solidFill>
                  <a:srgbClr val="EBEBEB"/>
                </a:solidFill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rPr>
              <a:t>Grafo de Cena</a:t>
            </a:r>
            <a:endParaRPr sz="3059">
              <a:solidFill>
                <a:srgbClr val="EBEBEB"/>
              </a:solidFill>
              <a:effectLst>
                <a:outerShdw sx="100000" sy="100000" kx="0" ky="0" algn="b" rotWithShape="0" blurRad="45720" dist="22860" dir="5400000">
                  <a:srgbClr val="000000"/>
                </a:outerShdw>
              </a:effectLst>
            </a:endParaRPr>
          </a:p>
          <a:p>
            <a:pPr lvl="0" marL="365759" indent="-365759" defTabSz="525779">
              <a:spcBef>
                <a:spcPts val="37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3059">
                <a:solidFill>
                  <a:srgbClr val="EBEBEB"/>
                </a:solidFill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rPr>
              <a:t>Motor de Renderização</a:t>
            </a:r>
            <a:endParaRPr sz="3059">
              <a:solidFill>
                <a:srgbClr val="EBEBEB"/>
              </a:solidFill>
              <a:effectLst>
                <a:outerShdw sx="100000" sy="100000" kx="0" ky="0" algn="b" rotWithShape="0" blurRad="45720" dist="22860" dir="5400000">
                  <a:srgbClr val="000000"/>
                </a:outerShdw>
              </a:effectLst>
            </a:endParaRPr>
          </a:p>
          <a:p>
            <a:pPr lvl="0" marL="365759" indent="-365759" defTabSz="525779">
              <a:spcBef>
                <a:spcPts val="37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3059">
                <a:solidFill>
                  <a:srgbClr val="EBEBEB"/>
                </a:solidFill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rPr>
              <a:t>Motor de Física</a:t>
            </a:r>
            <a:endParaRPr sz="3059">
              <a:solidFill>
                <a:srgbClr val="EBEBEB"/>
              </a:solidFill>
              <a:effectLst>
                <a:outerShdw sx="100000" sy="100000" kx="0" ky="0" algn="b" rotWithShape="0" blurRad="45720" dist="22860" dir="5400000">
                  <a:srgbClr val="000000"/>
                </a:outerShdw>
              </a:effectLst>
            </a:endParaRPr>
          </a:p>
          <a:p>
            <a:pPr lvl="0" marL="365759" indent="-365759" defTabSz="525779">
              <a:spcBef>
                <a:spcPts val="37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3059">
                <a:solidFill>
                  <a:srgbClr val="EBEBEB"/>
                </a:solidFill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rPr>
              <a:t>Motor de Lógica</a:t>
            </a:r>
            <a:endParaRPr sz="3059">
              <a:solidFill>
                <a:srgbClr val="EBEBEB"/>
              </a:solidFill>
              <a:effectLst>
                <a:outerShdw sx="100000" sy="100000" kx="0" ky="0" algn="b" rotWithShape="0" blurRad="45720" dist="22860" dir="5400000">
                  <a:srgbClr val="000000"/>
                </a:outerShdw>
              </a:effectLst>
            </a:endParaRPr>
          </a:p>
          <a:p>
            <a:pPr lvl="0" marL="365759" indent="-365759" defTabSz="525779">
              <a:spcBef>
                <a:spcPts val="37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3059">
                <a:solidFill>
                  <a:srgbClr val="EBEBEB"/>
                </a:solidFill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rPr>
              <a:t>Motor de Audio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engine.jp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654800" y="3301153"/>
            <a:ext cx="5588000" cy="495469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51" name="Shape 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Núcleo do Sistema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Fornece ferramentas basicas para que outros sub-sistemas funcionem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406400" indent="-406400">
              <a:spcBef>
                <a:spcPts val="42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Gerencia a inicialização e finalização de toda a aplicação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model.png"/>
          <p:cNvPicPr/>
          <p:nvPr/>
        </p:nvPicPr>
        <p:blipFill>
          <a:blip r:embed="rId2">
            <a:extLst/>
          </a:blip>
          <a:srcRect l="26906" t="0" r="26906" b="0"/>
          <a:stretch>
            <a:fillRect/>
          </a:stretch>
        </p:blipFill>
        <p:spPr>
          <a:xfrm>
            <a:off x="6654800" y="2374900"/>
            <a:ext cx="5588000" cy="68072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55" name="Shape 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Gerenciador de Recursos</a:t>
            </a:r>
          </a:p>
        </p:txBody>
      </p:sp>
      <p:sp>
        <p:nvSpPr>
          <p:cNvPr id="56" name="Shape 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53745" indent="-253745" defTabSz="432308">
              <a:spcBef>
                <a:spcPts val="23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072">
                <a:solidFill>
                  <a:srgbClr val="EBEBEB"/>
                </a:solidFill>
                <a:effectLst>
                  <a:outerShdw sx="100000" sy="100000" kx="0" ky="0" algn="b" rotWithShape="0" blurRad="37592" dist="18796" dir="5400000">
                    <a:srgbClr val="000000"/>
                  </a:outerShdw>
                </a:effectLst>
              </a:rPr>
              <a:t>Centraliza o acesso de dados externos</a:t>
            </a:r>
            <a:endParaRPr sz="2072">
              <a:solidFill>
                <a:srgbClr val="EBEBEB"/>
              </a:solidFill>
              <a:effectLst>
                <a:outerShdw sx="100000" sy="100000" kx="0" ky="0" algn="b" rotWithShape="0" blurRad="37592" dist="18796" dir="5400000">
                  <a:srgbClr val="000000"/>
                </a:outerShdw>
              </a:effectLst>
            </a:endParaRPr>
          </a:p>
          <a:p>
            <a:pPr lvl="0" marL="300736" indent="-300736" defTabSz="432308">
              <a:spcBef>
                <a:spcPts val="31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072">
                <a:solidFill>
                  <a:srgbClr val="EBEBEB"/>
                </a:solidFill>
                <a:effectLst>
                  <a:outerShdw sx="100000" sy="100000" kx="0" ky="0" algn="b" rotWithShape="0" blurRad="37592" dist="18796" dir="5400000">
                    <a:srgbClr val="000000"/>
                  </a:outerShdw>
                </a:effectLst>
              </a:rPr>
              <a:t>Carrega, libera e manipula a memoria alocada para recursos</a:t>
            </a:r>
            <a:endParaRPr sz="2072">
              <a:solidFill>
                <a:srgbClr val="EBEBEB"/>
              </a:solidFill>
              <a:effectLst>
                <a:outerShdw sx="100000" sy="100000" kx="0" ky="0" algn="b" rotWithShape="0" blurRad="37592" dist="18796" dir="5400000">
                  <a:srgbClr val="000000"/>
                </a:outerShdw>
              </a:effectLst>
            </a:endParaRPr>
          </a:p>
          <a:p>
            <a:pPr lvl="0" marL="300736" indent="-300736" defTabSz="432308">
              <a:spcBef>
                <a:spcPts val="31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072">
                <a:solidFill>
                  <a:srgbClr val="EBEBEB"/>
                </a:solidFill>
                <a:effectLst>
                  <a:outerShdw sx="100000" sy="100000" kx="0" ky="0" algn="b" rotWithShape="0" blurRad="37592" dist="18796" dir="5400000">
                    <a:srgbClr val="000000"/>
                  </a:outerShdw>
                </a:effectLst>
              </a:rPr>
              <a:t>É acessado por quase todos os sub-sistemas da engine</a:t>
            </a:r>
            <a:endParaRPr sz="2072">
              <a:solidFill>
                <a:srgbClr val="EBEBEB"/>
              </a:solidFill>
              <a:effectLst>
                <a:outerShdw sx="100000" sy="100000" kx="0" ky="0" algn="b" rotWithShape="0" blurRad="37592" dist="18796" dir="5400000">
                  <a:srgbClr val="000000"/>
                </a:outerShdw>
              </a:effectLst>
            </a:endParaRPr>
          </a:p>
          <a:p>
            <a:pPr lvl="0" marL="300736" indent="-300736" defTabSz="432308">
              <a:spcBef>
                <a:spcPts val="31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072">
                <a:solidFill>
                  <a:srgbClr val="EBEBEB"/>
                </a:solidFill>
                <a:effectLst>
                  <a:outerShdw sx="100000" sy="100000" kx="0" ky="0" algn="b" rotWithShape="0" blurRad="37592" dist="18796" dir="5400000">
                    <a:srgbClr val="000000"/>
                  </a:outerShdw>
                </a:effectLst>
              </a:rPr>
              <a:t>Recursos manipulados pelo gerenciador</a:t>
            </a:r>
            <a:endParaRPr sz="2072">
              <a:solidFill>
                <a:srgbClr val="EBEBEB"/>
              </a:solidFill>
              <a:effectLst>
                <a:outerShdw sx="100000" sy="100000" kx="0" ky="0" algn="b" rotWithShape="0" blurRad="37592" dist="18796" dir="5400000">
                  <a:srgbClr val="000000"/>
                </a:outerShdw>
              </a:effectLst>
            </a:endParaRPr>
          </a:p>
          <a:p>
            <a:pPr lvl="1" marL="601472" indent="-300736" defTabSz="432308">
              <a:spcBef>
                <a:spcPts val="31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072">
                <a:solidFill>
                  <a:srgbClr val="EBEBEB"/>
                </a:solidFill>
                <a:effectLst>
                  <a:outerShdw sx="100000" sy="100000" kx="0" ky="0" algn="b" rotWithShape="0" blurRad="37592" dist="18796" dir="5400000">
                    <a:srgbClr val="000000"/>
                  </a:outerShdw>
                </a:effectLst>
              </a:rPr>
              <a:t>Modelos</a:t>
            </a:r>
            <a:endParaRPr sz="2072">
              <a:solidFill>
                <a:srgbClr val="EBEBEB"/>
              </a:solidFill>
              <a:effectLst>
                <a:outerShdw sx="100000" sy="100000" kx="0" ky="0" algn="b" rotWithShape="0" blurRad="37592" dist="18796" dir="5400000">
                  <a:srgbClr val="000000"/>
                </a:outerShdw>
              </a:effectLst>
            </a:endParaRPr>
          </a:p>
          <a:p>
            <a:pPr lvl="1" marL="601472" indent="-300736" defTabSz="432308">
              <a:spcBef>
                <a:spcPts val="31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072">
                <a:solidFill>
                  <a:srgbClr val="EBEBEB"/>
                </a:solidFill>
                <a:effectLst>
                  <a:outerShdw sx="100000" sy="100000" kx="0" ky="0" algn="b" rotWithShape="0" blurRad="37592" dist="18796" dir="5400000">
                    <a:srgbClr val="000000"/>
                  </a:outerShdw>
                </a:effectLst>
              </a:rPr>
              <a:t>Texturas</a:t>
            </a:r>
            <a:endParaRPr sz="2072">
              <a:solidFill>
                <a:srgbClr val="EBEBEB"/>
              </a:solidFill>
              <a:effectLst>
                <a:outerShdw sx="100000" sy="100000" kx="0" ky="0" algn="b" rotWithShape="0" blurRad="37592" dist="18796" dir="5400000">
                  <a:srgbClr val="000000"/>
                </a:outerShdw>
              </a:effectLst>
            </a:endParaRPr>
          </a:p>
          <a:p>
            <a:pPr lvl="1" marL="601472" indent="-300736" defTabSz="432308">
              <a:spcBef>
                <a:spcPts val="31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072">
                <a:solidFill>
                  <a:srgbClr val="EBEBEB"/>
                </a:solidFill>
                <a:effectLst>
                  <a:outerShdw sx="100000" sy="100000" kx="0" ky="0" algn="b" rotWithShape="0" blurRad="37592" dist="18796" dir="5400000">
                    <a:srgbClr val="000000"/>
                  </a:outerShdw>
                </a:effectLst>
              </a:rPr>
              <a:t>Sons</a:t>
            </a:r>
            <a:endParaRPr sz="2072">
              <a:solidFill>
                <a:srgbClr val="EBEBEB"/>
              </a:solidFill>
              <a:effectLst>
                <a:outerShdw sx="100000" sy="100000" kx="0" ky="0" algn="b" rotWithShape="0" blurRad="37592" dist="18796" dir="5400000">
                  <a:srgbClr val="000000"/>
                </a:outerShdw>
              </a:effectLst>
            </a:endParaRPr>
          </a:p>
          <a:p>
            <a:pPr lvl="1" marL="601472" indent="-300736" defTabSz="432308">
              <a:spcBef>
                <a:spcPts val="31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072">
                <a:solidFill>
                  <a:srgbClr val="EBEBEB"/>
                </a:solidFill>
                <a:effectLst>
                  <a:outerShdw sx="100000" sy="100000" kx="0" ky="0" algn="b" rotWithShape="0" blurRad="37592" dist="18796" dir="5400000">
                    <a:srgbClr val="000000"/>
                  </a:outerShdw>
                </a:effectLst>
              </a:rPr>
              <a:t>Videos</a:t>
            </a:r>
            <a:endParaRPr sz="2072">
              <a:solidFill>
                <a:srgbClr val="EBEBEB"/>
              </a:solidFill>
              <a:effectLst>
                <a:outerShdw sx="100000" sy="100000" kx="0" ky="0" algn="b" rotWithShape="0" blurRad="37592" dist="18796" dir="5400000">
                  <a:srgbClr val="000000"/>
                </a:outerShdw>
              </a:effectLst>
            </a:endParaRPr>
          </a:p>
          <a:p>
            <a:pPr lvl="1" marL="601472" indent="-300736" defTabSz="432308">
              <a:spcBef>
                <a:spcPts val="31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072">
                <a:solidFill>
                  <a:srgbClr val="EBEBEB"/>
                </a:solidFill>
                <a:effectLst>
                  <a:outerShdw sx="100000" sy="100000" kx="0" ky="0" algn="b" rotWithShape="0" blurRad="37592" dist="18796" dir="5400000">
                    <a:srgbClr val="000000"/>
                  </a:outerShdw>
                </a:effectLst>
              </a:rPr>
              <a:t>Animações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ceneGraph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654800" y="3637257"/>
            <a:ext cx="5588000" cy="428248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59" name="Shape 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r>
              <a:rPr b="1" sz="64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Grafo de Cena</a:t>
            </a:r>
          </a:p>
        </p:txBody>
      </p:sp>
      <p:sp>
        <p:nvSpPr>
          <p:cNvPr id="60" name="Shape 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Organiza os objetos logicamente e espacialmente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406400" indent="-406400">
              <a:spcBef>
                <a:spcPts val="42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Informa para o motor de renderização onde colocar os objetos</a:t>
            </a:r>
            <a:endParaRPr sz="2800">
              <a:solidFill>
                <a:srgbClr val="EBEBEB"/>
              </a:solidFill>
              <a:effectLst>
                <a:outerShdw sx="100000" sy="100000" kx="0" ky="0" algn="b" rotWithShape="0" blurRad="50800" dist="25400" dir="5400000">
                  <a:srgbClr val="000000"/>
                </a:outerShdw>
              </a:effectLst>
            </a:endParaRPr>
          </a:p>
          <a:p>
            <a:pPr lvl="0" marL="406400" indent="-406400">
              <a:spcBef>
                <a:spcPts val="4200"/>
              </a:spcBef>
              <a:buClrTx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rPr>
              <a:t>Geralmente organizado em uma estrutura de árvore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